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300" r:id="rId4"/>
    <p:sldId id="27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BCBCB"/>
    <a:srgbClr val="329FD7"/>
    <a:srgbClr val="32A1D9"/>
    <a:srgbClr val="006583"/>
    <a:srgbClr val="736D71"/>
    <a:srgbClr val="B3A197"/>
    <a:srgbClr val="01A6BC"/>
    <a:srgbClr val="BABABA"/>
    <a:srgbClr val="E8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132" autoAdjust="0"/>
  </p:normalViewPr>
  <p:slideViewPr>
    <p:cSldViewPr>
      <p:cViewPr varScale="1">
        <p:scale>
          <a:sx n="140" d="100"/>
          <a:sy n="140" d="100"/>
        </p:scale>
        <p:origin x="1674" y="126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B0D6683-2055-4936-A03C-B8E6B2A90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8880C-47FD-41FE-B23E-16714764F1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EAB85-1AA7-4A1C-82A4-2A3AD942E25D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2022-11-09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9A6A8-FCEE-45C9-97D4-641569FA8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7E5B8-BA98-451D-87E7-E2F4413F6A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35A8D-88CA-443B-814E-416165282ADF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591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F9688C6-5A19-4B42-9575-D847E9CBE7C7}" type="datetimeFigureOut">
              <a:rPr lang="ko-KR" altLang="en-US" smtClean="0"/>
              <a:pPr/>
              <a:t>2022-11-09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713348B-4077-49D5-AE8F-7F5DE348F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868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9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82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87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183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632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07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997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8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846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08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57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00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467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09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01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247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18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https://wikidocs.net/153454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12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바탕체 Medium" panose="00000600000000000000" pitchFamily="2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맑은 고딕" panose="020B0503020000020004" pitchFamily="50" charset="-127"/>
                <a:ea typeface="맑은 고딕" panose="020B0503020000020004" pitchFamily="50" charset="-127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맑은 고딕" panose="020B0503020000020004" pitchFamily="50" charset="-127"/>
              <a:ea typeface="맑은 고딕" panose="020B0503020000020004" pitchFamily="50" charset="-127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http://baelab.pusan.ac.kr</a:t>
            </a:r>
            <a:endParaRPr lang="ko-KR" altLang="en-US" sz="788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http://baelab.pusan.ac.kr</a:t>
            </a:r>
            <a:endParaRPr lang="ko-KR" altLang="en-US" sz="788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http://baelab.pusan.ac.kr</a:t>
            </a:r>
            <a:endParaRPr lang="ko-KR" altLang="en-US" sz="788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http://baelab.pusan.ac.kr</a:t>
            </a:r>
            <a:endParaRPr lang="ko-KR" altLang="en-US" sz="788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http://baelab.pusan.ac.kr</a:t>
            </a:r>
            <a:endParaRPr lang="ko-KR" altLang="en-US" sz="788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eamless.tistory.com/38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6C3C-563F-4DF7-9681-6157715E0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딥러닝 개론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107A23-E89E-4328-90DD-AFB46F026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2242202"/>
            <a:ext cx="4800600" cy="710548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Prof. </a:t>
            </a:r>
            <a:r>
              <a:rPr lang="en-US" altLang="ko-KR" dirty="0" err="1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Hyerim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 Bae</a:t>
            </a:r>
          </a:p>
          <a:p>
            <a:r>
              <a:rPr lang="en-US" altLang="ko-KR" sz="12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8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80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54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오버피팅</a:t>
            </a:r>
            <a:r>
              <a:rPr lang="en-US" altLang="ko-KR" dirty="0"/>
              <a:t>(Overfitting)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dirty="0" err="1"/>
              <a:t>오버피팅</a:t>
            </a:r>
            <a:r>
              <a:rPr lang="en-US" altLang="ko-KR" dirty="0"/>
              <a:t>(Overfitting)</a:t>
            </a:r>
          </a:p>
          <a:p>
            <a:pPr lvl="1"/>
            <a:r>
              <a:rPr lang="ko-KR" altLang="en-US" dirty="0" err="1"/>
              <a:t>언더피팅과</a:t>
            </a:r>
            <a:r>
              <a:rPr lang="ko-KR" altLang="en-US" dirty="0"/>
              <a:t> 반대로</a:t>
            </a:r>
            <a:r>
              <a:rPr lang="en-US" altLang="ko-KR" dirty="0"/>
              <a:t>, </a:t>
            </a:r>
            <a:r>
              <a:rPr lang="ko-KR" altLang="en-US" dirty="0"/>
              <a:t>딥러닝 학습에 너무 복잡한 모델을 쓰면 </a:t>
            </a:r>
            <a:r>
              <a:rPr lang="en-US" altLang="ko-KR" dirty="0"/>
              <a:t>Training </a:t>
            </a:r>
            <a:r>
              <a:rPr lang="ko-KR" altLang="en-US" dirty="0"/>
              <a:t>데이터에 대해서는 정확하게 설명할 수 있으나</a:t>
            </a:r>
            <a:r>
              <a:rPr lang="en-US" altLang="ko-KR" dirty="0"/>
              <a:t> Test </a:t>
            </a:r>
            <a:r>
              <a:rPr lang="ko-KR" altLang="en-US" dirty="0"/>
              <a:t>데이터에 대한 예측력이 매우 떨어지는 현상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871537" lvl="2" indent="-228600"/>
            <a:endParaRPr lang="en-US" altLang="ko-KR" sz="105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A2B6D0-BAA6-433E-B5AC-E5C6962B0EF9}"/>
              </a:ext>
            </a:extLst>
          </p:cNvPr>
          <p:cNvGrpSpPr/>
          <p:nvPr/>
        </p:nvGrpSpPr>
        <p:grpSpPr>
          <a:xfrm>
            <a:off x="2971800" y="2816337"/>
            <a:ext cx="3318541" cy="2034981"/>
            <a:chOff x="2971800" y="2816337"/>
            <a:chExt cx="3318541" cy="20349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2EA266-A310-43D3-97B7-5FE04A47C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2816337"/>
              <a:ext cx="3238500" cy="188595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B820B9-A6A9-4C2E-842C-1A66294006B5}"/>
                </a:ext>
              </a:extLst>
            </p:cNvPr>
            <p:cNvSpPr/>
            <p:nvPr/>
          </p:nvSpPr>
          <p:spPr>
            <a:xfrm>
              <a:off x="4983573" y="4651263"/>
              <a:ext cx="130676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/>
                <a:t>https://wikidocs.net/153454</a:t>
              </a:r>
              <a:endParaRPr lang="ko-KR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576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언더피팅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오버피팅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sz="1400" dirty="0" err="1"/>
              <a:t>언더피팅</a:t>
            </a:r>
            <a:r>
              <a:rPr lang="ko-KR" altLang="en-US" sz="1400" dirty="0"/>
              <a:t> </a:t>
            </a:r>
            <a:r>
              <a:rPr lang="en-US" altLang="ko-KR" sz="1400" dirty="0"/>
              <a:t>vs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오버피팅</a:t>
            </a:r>
            <a:endParaRPr lang="en-US" altLang="ko-KR" sz="1400" dirty="0"/>
          </a:p>
          <a:p>
            <a:pPr lvl="1"/>
            <a:r>
              <a:rPr lang="en-US" altLang="ko-KR" sz="1200" dirty="0"/>
              <a:t>Bias-Variance Tradeoff</a:t>
            </a:r>
          </a:p>
          <a:p>
            <a:pPr lvl="2"/>
            <a:r>
              <a:rPr lang="en-US" altLang="ko-KR" dirty="0"/>
              <a:t>High Bias: Underfitting </a:t>
            </a:r>
          </a:p>
          <a:p>
            <a:pPr lvl="2"/>
            <a:r>
              <a:rPr lang="en-US" altLang="ko-KR" dirty="0"/>
              <a:t>High Variance: Overfitting</a:t>
            </a:r>
            <a:endParaRPr lang="ko-KR" altLang="en-US" dirty="0"/>
          </a:p>
          <a:p>
            <a:pPr lvl="2"/>
            <a:endParaRPr lang="en-US" altLang="ko-KR" sz="1100" dirty="0"/>
          </a:p>
          <a:p>
            <a:endParaRPr lang="en-US" altLang="ko-KR" sz="105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92BE17-227A-4C87-9DDB-5590193EF592}"/>
              </a:ext>
            </a:extLst>
          </p:cNvPr>
          <p:cNvGrpSpPr/>
          <p:nvPr/>
        </p:nvGrpSpPr>
        <p:grpSpPr>
          <a:xfrm>
            <a:off x="4400937" y="2280168"/>
            <a:ext cx="2114162" cy="2309551"/>
            <a:chOff x="4411824" y="2266950"/>
            <a:chExt cx="2114162" cy="23095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CC0CCC-32BF-45A6-A63F-FB4246417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824" y="2266950"/>
              <a:ext cx="2095500" cy="204520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04B34D-29DA-4CEA-A6EC-5AB602829C9D}"/>
                </a:ext>
              </a:extLst>
            </p:cNvPr>
            <p:cNvSpPr/>
            <p:nvPr/>
          </p:nvSpPr>
          <p:spPr>
            <a:xfrm>
              <a:off x="4582886" y="4330280"/>
              <a:ext cx="19431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500" dirty="0"/>
                <a:t>https://bywords.tistory.com/entry</a:t>
              </a:r>
              <a:r>
                <a:rPr lang="ko-KR" altLang="en-US" sz="500" dirty="0"/>
                <a:t>번역</a:t>
              </a:r>
              <a:r>
                <a:rPr lang="en-US" altLang="ko-KR" sz="500" dirty="0"/>
                <a:t>-</a:t>
              </a:r>
              <a:r>
                <a:rPr lang="ko-KR" altLang="en-US" sz="500" dirty="0"/>
                <a:t>유치원생도</a:t>
              </a:r>
              <a:r>
                <a:rPr lang="en-US" altLang="ko-KR" sz="500" dirty="0"/>
                <a:t>-</a:t>
              </a:r>
              <a:r>
                <a:rPr lang="ko-KR" altLang="en-US" sz="500" dirty="0"/>
                <a:t>이해할</a:t>
              </a:r>
              <a:r>
                <a:rPr lang="en-US" altLang="ko-KR" sz="500" dirty="0"/>
                <a:t>-</a:t>
              </a:r>
              <a:r>
                <a:rPr lang="ko-KR" altLang="en-US" sz="500" dirty="0"/>
                <a:t>수</a:t>
              </a:r>
              <a:r>
                <a:rPr lang="en-US" altLang="ko-KR" sz="500" dirty="0"/>
                <a:t>-</a:t>
              </a:r>
              <a:r>
                <a:rPr lang="ko-KR" altLang="en-US" sz="500" dirty="0"/>
                <a:t>있는</a:t>
              </a:r>
              <a:r>
                <a:rPr lang="en-US" altLang="ko-KR" sz="500" dirty="0"/>
                <a:t>-</a:t>
              </a:r>
              <a:r>
                <a:rPr lang="en-US" altLang="ko-KR" sz="500" dirty="0" err="1"/>
                <a:t>biasvariance</a:t>
              </a:r>
              <a:r>
                <a:rPr lang="en-US" altLang="ko-KR" sz="500" dirty="0"/>
                <a:t>-tradeoff</a:t>
              </a:r>
              <a:endParaRPr lang="ko-KR" altLang="en-US" sz="5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4FAA1A-6A1D-47C5-8284-F2E4EA7AE24A}"/>
              </a:ext>
            </a:extLst>
          </p:cNvPr>
          <p:cNvGrpSpPr/>
          <p:nvPr/>
        </p:nvGrpSpPr>
        <p:grpSpPr>
          <a:xfrm>
            <a:off x="342900" y="2129258"/>
            <a:ext cx="3733800" cy="2631682"/>
            <a:chOff x="342900" y="2129258"/>
            <a:chExt cx="3733800" cy="26316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4B3262-CD58-4DFB-8413-0E409D6CF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" y="2129258"/>
              <a:ext cx="3733800" cy="257609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96BCD8A-E05C-4479-B372-EE1A20727A58}"/>
                </a:ext>
              </a:extLst>
            </p:cNvPr>
            <p:cNvSpPr/>
            <p:nvPr/>
          </p:nvSpPr>
          <p:spPr>
            <a:xfrm>
              <a:off x="2935114" y="4591663"/>
              <a:ext cx="987771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00" dirty="0"/>
                <a:t>https://wikidocs.net/153454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58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언더피팅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오버피팅</a:t>
            </a:r>
            <a:r>
              <a:rPr lang="ko-KR" altLang="en-US" dirty="0"/>
              <a:t> 해결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sz="1400" dirty="0" err="1"/>
              <a:t>언더피팅</a:t>
            </a:r>
            <a:r>
              <a:rPr lang="ko-KR" altLang="en-US" sz="1400" dirty="0"/>
              <a:t> 해결법</a:t>
            </a:r>
            <a:endParaRPr lang="en-US" altLang="ko-KR" sz="1400" dirty="0"/>
          </a:p>
          <a:p>
            <a:pPr lvl="1"/>
            <a:r>
              <a:rPr lang="ko-KR" altLang="en-US" sz="1250" dirty="0"/>
              <a:t>주어진 데이터를 잘 설명하는 적당한 모델을 선택</a:t>
            </a:r>
            <a:r>
              <a:rPr lang="en-US" altLang="ko-KR" sz="1250" dirty="0"/>
              <a:t>(</a:t>
            </a:r>
            <a:r>
              <a:rPr lang="ko-KR" altLang="en-US" sz="1250" dirty="0"/>
              <a:t>경험적</a:t>
            </a:r>
            <a:r>
              <a:rPr lang="en-US" altLang="ko-KR" sz="1250" dirty="0"/>
              <a:t>)</a:t>
            </a:r>
          </a:p>
          <a:p>
            <a:pPr lvl="1"/>
            <a:r>
              <a:rPr lang="ko-KR" altLang="en-US" sz="1250" dirty="0"/>
              <a:t>주어진 데이터를 잘 설명하는 모델 개발</a:t>
            </a:r>
            <a:r>
              <a:rPr lang="en-US" altLang="ko-KR" sz="1250" dirty="0"/>
              <a:t>(</a:t>
            </a:r>
            <a:r>
              <a:rPr lang="ko-KR" altLang="en-US" sz="1250" dirty="0"/>
              <a:t>알고리즘 관점</a:t>
            </a:r>
            <a:r>
              <a:rPr lang="en-US" altLang="ko-KR" sz="1250" dirty="0"/>
              <a:t>)</a:t>
            </a:r>
          </a:p>
          <a:p>
            <a:pPr lvl="1"/>
            <a:r>
              <a:rPr lang="ko-KR" altLang="en-US" sz="1250" dirty="0"/>
              <a:t>학습 횟수 늘리기</a:t>
            </a:r>
            <a:endParaRPr lang="en-US" altLang="ko-KR" sz="1250" dirty="0"/>
          </a:p>
          <a:p>
            <a:pPr lvl="1"/>
            <a:endParaRPr lang="en-US" altLang="ko-KR" sz="1250" dirty="0"/>
          </a:p>
          <a:p>
            <a:r>
              <a:rPr lang="ko-KR" altLang="en-US" sz="1400" dirty="0" err="1"/>
              <a:t>오버피팅</a:t>
            </a:r>
            <a:r>
              <a:rPr lang="ko-KR" altLang="en-US" sz="1400" dirty="0"/>
              <a:t> 해결법</a:t>
            </a:r>
            <a:endParaRPr lang="en-US" altLang="ko-KR" sz="1400" dirty="0"/>
          </a:p>
          <a:p>
            <a:pPr lvl="1"/>
            <a:r>
              <a:rPr lang="ko-KR" altLang="en-US" sz="1250" dirty="0"/>
              <a:t>학습 조기 종료</a:t>
            </a:r>
            <a:r>
              <a:rPr lang="en-US" altLang="ko-KR" sz="1250" dirty="0"/>
              <a:t>(Early Termination)</a:t>
            </a:r>
          </a:p>
          <a:p>
            <a:pPr lvl="1"/>
            <a:r>
              <a:rPr lang="ko-KR" altLang="en-US" sz="1250" dirty="0"/>
              <a:t>정규화</a:t>
            </a:r>
            <a:r>
              <a:rPr lang="en-US" altLang="ko-KR" sz="1250" dirty="0"/>
              <a:t>(Regularization)</a:t>
            </a:r>
          </a:p>
          <a:p>
            <a:pPr lvl="2"/>
            <a:r>
              <a:rPr lang="en-US" altLang="ko-KR" sz="1100" dirty="0"/>
              <a:t>L1,</a:t>
            </a:r>
            <a:r>
              <a:rPr lang="ko-KR" altLang="en-US" sz="1100" dirty="0"/>
              <a:t> </a:t>
            </a:r>
            <a:r>
              <a:rPr lang="en-US" altLang="ko-KR" sz="1100" dirty="0"/>
              <a:t>L2</a:t>
            </a:r>
            <a:r>
              <a:rPr lang="ko-KR" altLang="en-US" sz="1100" dirty="0"/>
              <a:t> </a:t>
            </a:r>
            <a:r>
              <a:rPr lang="en-US" altLang="ko-KR" sz="1100" dirty="0"/>
              <a:t>normalization</a:t>
            </a:r>
          </a:p>
          <a:p>
            <a:pPr lvl="2"/>
            <a:r>
              <a:rPr lang="en-US" altLang="ko-KR" sz="1100" dirty="0"/>
              <a:t>Dropout</a:t>
            </a:r>
          </a:p>
          <a:p>
            <a:pPr lvl="3"/>
            <a:r>
              <a:rPr lang="ko-KR" altLang="en-US" sz="1025" dirty="0"/>
              <a:t>일부 </a:t>
            </a:r>
            <a:r>
              <a:rPr lang="ko-KR" altLang="en-US" sz="1025" dirty="0" err="1"/>
              <a:t>히든</a:t>
            </a:r>
            <a:r>
              <a:rPr lang="ko-KR" altLang="en-US" sz="1025" dirty="0"/>
              <a:t> 노드 제거</a:t>
            </a:r>
            <a:endParaRPr lang="en-US" altLang="ko-KR" sz="1025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5AFDE8-48BB-4094-A900-C6063901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34" y="2069474"/>
            <a:ext cx="2617595" cy="138313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9EB78F-DA82-4FA8-A679-C94BBC9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931" y="3441693"/>
            <a:ext cx="2747200" cy="143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93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dirty="0"/>
              <a:t>(Regularization)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3A8298B1-B80E-40D6-90D4-01C1AEB0B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/>
              <a:lstStyle/>
              <a:p>
                <a:r>
                  <a:rPr lang="en-US" altLang="ko-KR" sz="1400" dirty="0"/>
                  <a:t>L1 </a:t>
                </a:r>
                <a:r>
                  <a:rPr lang="ko-KR" altLang="en-US" sz="1400" dirty="0"/>
                  <a:t>정규화</a:t>
                </a:r>
                <a:endParaRPr lang="en-US" altLang="ko-KR" sz="1400" dirty="0"/>
              </a:p>
              <a:p>
                <a:pPr lvl="1"/>
                <a:r>
                  <a:rPr lang="en-US" altLang="ko-KR" sz="1200" dirty="0"/>
                  <a:t>L1 penalty: </a:t>
                </a:r>
                <a:r>
                  <a:rPr lang="ko-KR" altLang="en-US" sz="1200" dirty="0"/>
                  <a:t>차이에 대한 절대값의 합</a:t>
                </a:r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200" i="1" dirty="0">
                            <a:latin typeface="Cambria Math"/>
                          </a:rPr>
                          <m:t>𝑚𝑖𝑛</m:t>
                        </m:r>
                      </m:fName>
                      <m:e>
                        <m:r>
                          <a:rPr lang="en-US" altLang="ko-KR" sz="1200" i="1" dirty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 dirty="0">
                                    <a:latin typeface="Cambria Math"/>
                                  </a:rPr>
                                  <m:t>𝑌</m:t>
                                </m:r>
                                <m:r>
                                  <a:rPr lang="en-US" altLang="ko-KR" sz="12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sz="1200" i="1" dirty="0">
                                    <a:latin typeface="Cambria Math"/>
                                  </a:rPr>
                                  <m:t>𝐵𝑋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200" i="1" dirty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 dirty="0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ko-KR" sz="12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200" i="1" dirty="0">
                                <a:latin typeface="Cambria Math"/>
                              </a:rPr>
                              <m:t>𝐵𝑋</m:t>
                            </m:r>
                          </m:e>
                        </m:d>
                        <m:r>
                          <a:rPr lang="en-US" altLang="ko-KR" sz="1200" i="1" dirty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200" i="1" dirty="0">
                                <a:latin typeface="Cambria Math"/>
                              </a:rPr>
                              <m:t>λ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 dirty="0">
                                    <a:latin typeface="Cambria Math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i="1" dirty="0">
                            <a:latin typeface="Cambria Math"/>
                          </a:rPr>
                          <m:t> </m:t>
                        </m:r>
                      </m:e>
                    </m:func>
                  </m:oMath>
                </a14:m>
                <a:endParaRPr lang="en-US" altLang="ko-KR" sz="1200" dirty="0"/>
              </a:p>
              <a:p>
                <a:r>
                  <a:rPr lang="en-US" altLang="ko-KR" sz="1400" dirty="0"/>
                  <a:t>L2 </a:t>
                </a:r>
                <a:r>
                  <a:rPr lang="ko-KR" altLang="en-US" sz="1400" dirty="0"/>
                  <a:t>정규화</a:t>
                </a:r>
                <a:endParaRPr lang="en-US" altLang="ko-KR" sz="1400" dirty="0"/>
              </a:p>
              <a:p>
                <a:pPr lvl="1"/>
                <a:r>
                  <a:rPr lang="en-US" altLang="ko-KR" sz="1200" dirty="0"/>
                  <a:t>L2 penalty is based on the squared weights</a:t>
                </a:r>
              </a:p>
              <a:p>
                <a:pPr lvl="1"/>
                <a:r>
                  <a:rPr lang="en-US" altLang="ko-KR" sz="1200" i="1" dirty="0"/>
                  <a:t>min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 dirty="0">
                                <a:latin typeface="Cambria Math"/>
                              </a:rPr>
                              <m:t>𝑌</m:t>
                            </m:r>
                            <m:r>
                              <a:rPr lang="en-US" altLang="ko-KR" sz="12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200" i="1" dirty="0">
                                <a:latin typeface="Cambria Math"/>
                              </a:rPr>
                              <m:t>𝐵𝑋</m:t>
                            </m:r>
                          </m:e>
                        </m:d>
                      </m:e>
                      <m:sup>
                        <m:r>
                          <a:rPr lang="en-US" altLang="ko-KR" sz="1200" i="1" dirty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dirty="0">
                            <a:latin typeface="Cambria Math"/>
                          </a:rPr>
                          <m:t>𝑌</m:t>
                        </m:r>
                        <m:r>
                          <a:rPr lang="en-US" altLang="ko-KR" sz="1200" i="1" dirty="0">
                            <a:latin typeface="Cambria Math"/>
                          </a:rPr>
                          <m:t>−</m:t>
                        </m:r>
                        <m:r>
                          <a:rPr lang="en-US" altLang="ko-KR" sz="1200" i="1" dirty="0">
                            <a:latin typeface="Cambria Math"/>
                          </a:rPr>
                          <m:t>𝐵𝑋</m:t>
                        </m:r>
                      </m:e>
                    </m:d>
                    <m:r>
                      <a:rPr lang="en-US" altLang="ko-KR" sz="1200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/>
                          </a:rPr>
                          <m:t>0.5</m:t>
                        </m:r>
                        <m:r>
                          <m:rPr>
                            <m:sty m:val="p"/>
                          </m:rPr>
                          <a:rPr lang="el-GR" altLang="ko-KR" sz="1200" i="1" dirty="0">
                            <a:latin typeface="Cambria Math"/>
                          </a:rPr>
                          <m:t>λ</m:t>
                        </m:r>
                        <m:sSup>
                          <m:sSupPr>
                            <m:ctrlPr>
                              <a:rPr lang="el-GR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 dirty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sz="1200" i="1" dirty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200" i="1" dirty="0">
                            <a:latin typeface="Cambria Math"/>
                          </a:rPr>
                          <m:t>𝐵</m:t>
                        </m:r>
                      </m:e>
                      <m:sub/>
                    </m:sSub>
                  </m:oMath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3A8298B1-B80E-40D6-90D4-01C1AEB0B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3"/>
                <a:stretch>
                  <a:fillRect l="-99" t="-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8DC4247E-24EB-4071-8B77-B03ED5AB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" y="2364540"/>
            <a:ext cx="3432120" cy="62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BA55B29-579B-409C-BE32-E861D4FB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18344"/>
            <a:ext cx="3437260" cy="158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3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소실</a:t>
            </a:r>
            <a:r>
              <a:rPr lang="en-US" altLang="ko-KR" dirty="0"/>
              <a:t>(Gradient Vanishing)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dirty="0"/>
              <a:t>기울기 소실</a:t>
            </a:r>
            <a:endParaRPr lang="en-US" altLang="ko-KR" dirty="0"/>
          </a:p>
          <a:p>
            <a:pPr lvl="1"/>
            <a:r>
              <a:rPr lang="ko-KR" altLang="en-US" dirty="0"/>
              <a:t>깊은 인공 신경망을 </a:t>
            </a:r>
            <a:r>
              <a:rPr lang="ko-KR" altLang="en-US" dirty="0" err="1"/>
              <a:t>학습하다보면</a:t>
            </a:r>
            <a:r>
              <a:rPr lang="ko-KR" altLang="en-US" dirty="0"/>
              <a:t> 역전파 과정에서 입력층으로 갈 수록 기울기</a:t>
            </a:r>
            <a:r>
              <a:rPr lang="en-US" altLang="ko-KR" dirty="0"/>
              <a:t>(Gradient)</a:t>
            </a:r>
            <a:r>
              <a:rPr lang="ko-KR" altLang="en-US" dirty="0"/>
              <a:t>가 점차적으로 작아지는 현상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E882AC-34A5-4AF7-90BA-481B9584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820" y="1774236"/>
            <a:ext cx="2808312" cy="8031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D6BCCA-E391-4635-9143-2BACEB222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395" y="2800350"/>
            <a:ext cx="2443163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0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소실</a:t>
            </a:r>
            <a:r>
              <a:rPr lang="en-US" altLang="ko-KR" dirty="0"/>
              <a:t>(Gradient Vanishing)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함수를 활성화 함수로 사용 시</a:t>
            </a:r>
            <a:r>
              <a:rPr lang="en-US" altLang="ko-KR" dirty="0"/>
              <a:t>, </a:t>
            </a:r>
            <a:r>
              <a:rPr lang="ko-KR" altLang="en-US" dirty="0"/>
              <a:t>기울기 소실 현상이 발생할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FB5711-8193-4916-A230-0F0A75AB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09" y="1428750"/>
            <a:ext cx="6264183" cy="30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6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소실</a:t>
            </a:r>
            <a:r>
              <a:rPr lang="en-US" altLang="ko-KR" dirty="0"/>
              <a:t>(Gradient Vanishing)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59E93A8C-A9CE-4B42-9DB8-501F00DD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49717"/>
            <a:ext cx="6172200" cy="23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8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소실</a:t>
            </a:r>
            <a:r>
              <a:rPr lang="en-US" altLang="ko-KR" dirty="0"/>
              <a:t>(Gradient Vanishing)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dirty="0"/>
              <a:t>활성화 함수로 </a:t>
            </a:r>
            <a:r>
              <a:rPr lang="en-US" altLang="ko-KR" dirty="0" err="1"/>
              <a:t>ReLU</a:t>
            </a:r>
            <a:r>
              <a:rPr lang="ko-KR" altLang="en-US" dirty="0"/>
              <a:t>를 사용함으로써 기울기 소실 문제를 완화할 수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5AABA-D196-4B2A-BE1C-BD8F73F6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70" y="1331707"/>
            <a:ext cx="5003059" cy="33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계열 활성화 함수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sz="1400" dirty="0"/>
              <a:t>Leaky </a:t>
            </a:r>
            <a:r>
              <a:rPr lang="en-US" altLang="ko-KR" sz="1400" dirty="0" err="1"/>
              <a:t>ReLU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ELU(Exponential Linear Unit)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Maxout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PReLU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parameteric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ReLU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250" dirty="0"/>
          </a:p>
          <a:p>
            <a:pPr lvl="1"/>
            <a:endParaRPr lang="en-US" altLang="ko-KR" sz="1250" dirty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8ED2C-4F0D-4B80-B126-E4516DA7320A}"/>
                  </a:ext>
                </a:extLst>
              </p:cNvPr>
              <p:cNvSpPr txBox="1"/>
              <p:nvPr/>
            </p:nvSpPr>
            <p:spPr>
              <a:xfrm>
                <a:off x="838200" y="1276350"/>
                <a:ext cx="134075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35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135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8ED2C-4F0D-4B80-B126-E4516DA7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76350"/>
                <a:ext cx="1340752" cy="207749"/>
              </a:xfrm>
              <a:prstGeom prst="rect">
                <a:avLst/>
              </a:prstGeom>
              <a:blipFill>
                <a:blip r:embed="rId3"/>
                <a:stretch>
                  <a:fillRect l="-3653" r="-3653"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519F57-DBBD-4AC7-A9BF-60A242DD66E4}"/>
                  </a:ext>
                </a:extLst>
              </p:cNvPr>
              <p:cNvSpPr txBox="1"/>
              <p:nvPr/>
            </p:nvSpPr>
            <p:spPr>
              <a:xfrm>
                <a:off x="609600" y="2038350"/>
                <a:ext cx="2268252" cy="360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{"/>
                          <m:endChr m:val=""/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ko-KR" altLang="en-US" sz="105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05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05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519F57-DBBD-4AC7-A9BF-60A242DD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38350"/>
                <a:ext cx="2268252" cy="360483"/>
              </a:xfrm>
              <a:prstGeom prst="rect">
                <a:avLst/>
              </a:prstGeom>
              <a:blipFill>
                <a:blip r:embed="rId4"/>
                <a:stretch>
                  <a:fillRect l="-8602" t="-230000" b="-3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D98BED-2225-458B-BFFE-3B63E5AE7C32}"/>
                  </a:ext>
                </a:extLst>
              </p:cNvPr>
              <p:cNvSpPr txBox="1"/>
              <p:nvPr/>
            </p:nvSpPr>
            <p:spPr>
              <a:xfrm>
                <a:off x="838200" y="2831864"/>
                <a:ext cx="2301336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∈{1,…,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D98BED-2225-458B-BFFE-3B63E5AE7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31864"/>
                <a:ext cx="2301336" cy="242439"/>
              </a:xfrm>
              <a:prstGeom prst="rect">
                <a:avLst/>
              </a:prstGeom>
              <a:blipFill>
                <a:blip r:embed="rId5"/>
                <a:stretch>
                  <a:fillRect l="-1857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EABBE5-D582-473E-B91A-611C81B1C42E}"/>
                  </a:ext>
                </a:extLst>
              </p:cNvPr>
              <p:cNvSpPr txBox="1"/>
              <p:nvPr/>
            </p:nvSpPr>
            <p:spPr>
              <a:xfrm>
                <a:off x="838200" y="3522840"/>
                <a:ext cx="14453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35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EABBE5-D582-473E-B91A-611C81B1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22840"/>
                <a:ext cx="1445396" cy="207749"/>
              </a:xfrm>
              <a:prstGeom prst="rect">
                <a:avLst/>
              </a:prstGeom>
              <a:blipFill>
                <a:blip r:embed="rId6"/>
                <a:stretch>
                  <a:fillRect l="-3376" r="-2954" b="-3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341BF4-C38F-4291-9D69-802B5DB4A257}"/>
                  </a:ext>
                </a:extLst>
              </p:cNvPr>
              <p:cNvSpPr txBox="1"/>
              <p:nvPr/>
            </p:nvSpPr>
            <p:spPr>
              <a:xfrm>
                <a:off x="905590" y="3765017"/>
                <a:ext cx="127336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9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900" dirty="0"/>
                  <a:t>Parameter learned</a:t>
                </a:r>
                <a:endParaRPr lang="ko-KR" alt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341BF4-C38F-4291-9D69-802B5DB4A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90" y="3765017"/>
                <a:ext cx="1273362" cy="230832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0B13D994-1737-45CF-8FCB-B8384E21B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9536" y="941004"/>
            <a:ext cx="1444288" cy="7410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782D89-B860-45B8-B583-5A77253CD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180" y="1732011"/>
            <a:ext cx="1143000" cy="7080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DCDE43-0DD5-421E-B78A-5BBB7ED19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638" y="2645494"/>
            <a:ext cx="756084" cy="6151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C3D1D7-A40D-411F-B65B-121D591D1E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7125" y="3426360"/>
            <a:ext cx="629110" cy="525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D7FDD2-3E2E-4BC5-A82B-3E46935BA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636" y="4142540"/>
            <a:ext cx="1149328" cy="7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3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느린 학습 속도</a:t>
            </a:r>
            <a:r>
              <a:rPr lang="en-US" altLang="ko-KR" dirty="0"/>
              <a:t>(Slow learning)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경사하강법</a:t>
            </a:r>
            <a:r>
              <a:rPr lang="en-US" altLang="ko-KR" sz="1400" dirty="0"/>
              <a:t>(Gradient Decent)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데이터 수가 많아질수록 가중치 업데이트 속도가 느려 짐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1B7D3-46D4-4113-8184-F8FC51EE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6350"/>
            <a:ext cx="3779848" cy="10486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348AB73-2766-48E6-B2D1-8A71FDC288B3}"/>
              </a:ext>
            </a:extLst>
          </p:cNvPr>
          <p:cNvGrpSpPr/>
          <p:nvPr/>
        </p:nvGrpSpPr>
        <p:grpSpPr>
          <a:xfrm>
            <a:off x="3218534" y="3028950"/>
            <a:ext cx="2799027" cy="1595223"/>
            <a:chOff x="3218534" y="3028950"/>
            <a:chExt cx="2799027" cy="15952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0802CA-927D-444E-AFB3-F9E5E9249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534" y="3028950"/>
              <a:ext cx="2799027" cy="145549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4D5D29-F428-45B4-A307-FE18F93E4AF9}"/>
                </a:ext>
              </a:extLst>
            </p:cNvPr>
            <p:cNvSpPr txBox="1"/>
            <p:nvPr/>
          </p:nvSpPr>
          <p:spPr>
            <a:xfrm>
              <a:off x="3411263" y="4454896"/>
              <a:ext cx="260629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출처</a:t>
              </a:r>
              <a:r>
                <a:rPr lang="en-US" altLang="ko-KR" sz="500" dirty="0"/>
                <a:t>: http://blog.datumbox.com/tuning-the-learning-rate-in-gradient-descent/</a:t>
              </a:r>
              <a:endParaRPr lang="ko-KR" alt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926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인공신경망의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E2563-DC3A-4675-9D0D-1F23BD6F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50" dirty="0"/>
              <a:t>이미지 인식</a:t>
            </a:r>
            <a:endParaRPr lang="en-US" altLang="ko-KR" sz="1050" dirty="0"/>
          </a:p>
          <a:p>
            <a:pPr lvl="1"/>
            <a:r>
              <a:rPr lang="ko-KR" altLang="en-US" sz="900" dirty="0"/>
              <a:t>사물 인식</a:t>
            </a:r>
            <a:endParaRPr lang="en-US" altLang="ko-KR" sz="900" dirty="0"/>
          </a:p>
          <a:p>
            <a:pPr lvl="1"/>
            <a:r>
              <a:rPr lang="ko-KR" altLang="en-US" sz="900" dirty="0"/>
              <a:t>얼굴 인식</a:t>
            </a:r>
            <a:endParaRPr lang="en-US" altLang="ko-KR" sz="900" dirty="0"/>
          </a:p>
          <a:p>
            <a:r>
              <a:rPr lang="ko-KR" altLang="en-US" sz="1050" dirty="0"/>
              <a:t>음성 인식</a:t>
            </a:r>
            <a:endParaRPr lang="en-US" altLang="ko-KR" sz="1050" dirty="0"/>
          </a:p>
          <a:p>
            <a:r>
              <a:rPr lang="ko-KR" altLang="en-US" sz="1050" dirty="0"/>
              <a:t>스팸 메일 탐지 </a:t>
            </a:r>
            <a:endParaRPr lang="en-US" altLang="ko-KR" sz="1050" dirty="0"/>
          </a:p>
          <a:p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86404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경사하강법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경사하강법</a:t>
            </a:r>
            <a:r>
              <a:rPr lang="en-US" altLang="ko-KR" sz="1400" dirty="0"/>
              <a:t>(Gradient Decent)</a:t>
            </a:r>
          </a:p>
          <a:p>
            <a:pPr lvl="1"/>
            <a:r>
              <a:rPr lang="ko-KR" altLang="en-US" sz="1200" dirty="0"/>
              <a:t>가중치 업데이트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C558A-639D-42AF-9833-E6703EEC4C97}"/>
                  </a:ext>
                </a:extLst>
              </p:cNvPr>
              <p:cNvSpPr txBox="1"/>
              <p:nvPr/>
            </p:nvSpPr>
            <p:spPr>
              <a:xfrm>
                <a:off x="1066800" y="1504950"/>
                <a:ext cx="150150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C558A-639D-42AF-9833-E6703EEC4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504950"/>
                <a:ext cx="1501501" cy="207749"/>
              </a:xfrm>
              <a:prstGeom prst="rect">
                <a:avLst/>
              </a:prstGeom>
              <a:blipFill>
                <a:blip r:embed="rId3"/>
                <a:stretch>
                  <a:fillRect l="-407" r="-3252" b="-4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6A98B38F-6402-4B97-ADBB-A05359CB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798" y="2876550"/>
            <a:ext cx="2761712" cy="1330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E0F556-98D8-4E1D-931D-B5AC849CFFFD}"/>
              </a:ext>
            </a:extLst>
          </p:cNvPr>
          <p:cNvSpPr txBox="1"/>
          <p:nvPr/>
        </p:nvSpPr>
        <p:spPr>
          <a:xfrm>
            <a:off x="1052804" y="3064801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i="1" dirty="0"/>
              <a:t>f</a:t>
            </a:r>
            <a:r>
              <a:rPr lang="en-US" altLang="ko-KR" sz="1350" dirty="0"/>
              <a:t>(</a:t>
            </a:r>
            <a:r>
              <a:rPr lang="en-US" altLang="ko-KR" sz="1350" i="1" dirty="0"/>
              <a:t>x</a:t>
            </a:r>
            <a:r>
              <a:rPr lang="en-US" altLang="ko-KR" sz="1350" dirty="0"/>
              <a:t>)=</a:t>
            </a:r>
            <a:r>
              <a:rPr lang="en-US" altLang="ko-KR" sz="1350" i="1" dirty="0"/>
              <a:t>x</a:t>
            </a:r>
            <a:r>
              <a:rPr lang="en-US" altLang="ko-KR" sz="1350" baseline="30000" dirty="0"/>
              <a:t>4</a:t>
            </a:r>
            <a:endParaRPr lang="ko-KR" altLang="en-US" sz="1350" baseline="30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0C0FAD-50A4-4A5A-B4DF-D99C96397181}"/>
              </a:ext>
            </a:extLst>
          </p:cNvPr>
          <p:cNvSpPr/>
          <p:nvPr/>
        </p:nvSpPr>
        <p:spPr>
          <a:xfrm>
            <a:off x="2433476" y="4308382"/>
            <a:ext cx="170110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dirty="0"/>
              <a:t>https://darkpgmr.tistory.com/149</a:t>
            </a:r>
            <a:endParaRPr lang="ko-KR" altLang="en-US" sz="788" dirty="0"/>
          </a:p>
        </p:txBody>
      </p:sp>
      <p:sp>
        <p:nvSpPr>
          <p:cNvPr id="12" name="자유형 5">
            <a:extLst>
              <a:ext uri="{FF2B5EF4-FFF2-40B4-BE49-F238E27FC236}">
                <a16:creationId xmlns:a16="http://schemas.microsoft.com/office/drawing/2014/main" id="{DBF46EAD-CB40-4FA9-9C0E-EFA69C37D5CB}"/>
              </a:ext>
            </a:extLst>
          </p:cNvPr>
          <p:cNvSpPr/>
          <p:nvPr/>
        </p:nvSpPr>
        <p:spPr>
          <a:xfrm>
            <a:off x="4406510" y="1364430"/>
            <a:ext cx="1183664" cy="738817"/>
          </a:xfrm>
          <a:custGeom>
            <a:avLst/>
            <a:gdLst>
              <a:gd name="connsiteX0" fmla="*/ 0 w 1806819"/>
              <a:gd name="connsiteY0" fmla="*/ 145424 h 1154648"/>
              <a:gd name="connsiteX1" fmla="*/ 153866 w 1806819"/>
              <a:gd name="connsiteY1" fmla="*/ 778470 h 1154648"/>
              <a:gd name="connsiteX2" fmla="*/ 465992 w 1806819"/>
              <a:gd name="connsiteY2" fmla="*/ 1103786 h 1154648"/>
              <a:gd name="connsiteX3" fmla="*/ 791308 w 1806819"/>
              <a:gd name="connsiteY3" fmla="*/ 1138955 h 1154648"/>
              <a:gd name="connsiteX4" fmla="*/ 1002323 w 1806819"/>
              <a:gd name="connsiteY4" fmla="*/ 954316 h 1154648"/>
              <a:gd name="connsiteX5" fmla="*/ 1147396 w 1806819"/>
              <a:gd name="connsiteY5" fmla="*/ 677359 h 1154648"/>
              <a:gd name="connsiteX6" fmla="*/ 1318846 w 1806819"/>
              <a:gd name="connsiteY6" fmla="*/ 466343 h 1154648"/>
              <a:gd name="connsiteX7" fmla="*/ 1485900 w 1806819"/>
              <a:gd name="connsiteY7" fmla="*/ 250932 h 1154648"/>
              <a:gd name="connsiteX8" fmla="*/ 1714500 w 1806819"/>
              <a:gd name="connsiteY8" fmla="*/ 39916 h 1154648"/>
              <a:gd name="connsiteX9" fmla="*/ 1806819 w 1806819"/>
              <a:gd name="connsiteY9" fmla="*/ 351 h 115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6819" h="1154648">
                <a:moveTo>
                  <a:pt x="0" y="145424"/>
                </a:moveTo>
                <a:cubicBezTo>
                  <a:pt x="38100" y="382083"/>
                  <a:pt x="76201" y="618743"/>
                  <a:pt x="153866" y="778470"/>
                </a:cubicBezTo>
                <a:cubicBezTo>
                  <a:pt x="231531" y="938197"/>
                  <a:pt x="359752" y="1043705"/>
                  <a:pt x="465992" y="1103786"/>
                </a:cubicBezTo>
                <a:cubicBezTo>
                  <a:pt x="572232" y="1163867"/>
                  <a:pt x="701920" y="1163867"/>
                  <a:pt x="791308" y="1138955"/>
                </a:cubicBezTo>
                <a:cubicBezTo>
                  <a:pt x="880697" y="1114043"/>
                  <a:pt x="942975" y="1031249"/>
                  <a:pt x="1002323" y="954316"/>
                </a:cubicBezTo>
                <a:cubicBezTo>
                  <a:pt x="1061671" y="877383"/>
                  <a:pt x="1094642" y="758688"/>
                  <a:pt x="1147396" y="677359"/>
                </a:cubicBezTo>
                <a:cubicBezTo>
                  <a:pt x="1200150" y="596030"/>
                  <a:pt x="1262429" y="537414"/>
                  <a:pt x="1318846" y="466343"/>
                </a:cubicBezTo>
                <a:cubicBezTo>
                  <a:pt x="1375263" y="395272"/>
                  <a:pt x="1419958" y="322003"/>
                  <a:pt x="1485900" y="250932"/>
                </a:cubicBezTo>
                <a:cubicBezTo>
                  <a:pt x="1551842" y="179861"/>
                  <a:pt x="1661014" y="81679"/>
                  <a:pt x="1714500" y="39916"/>
                </a:cubicBezTo>
                <a:cubicBezTo>
                  <a:pt x="1767986" y="-1847"/>
                  <a:pt x="1787402" y="-748"/>
                  <a:pt x="1806819" y="3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D015D3-5323-4E30-920B-B0E14F7CECA6}"/>
              </a:ext>
            </a:extLst>
          </p:cNvPr>
          <p:cNvCxnSpPr/>
          <p:nvPr/>
        </p:nvCxnSpPr>
        <p:spPr>
          <a:xfrm>
            <a:off x="4112615" y="2419507"/>
            <a:ext cx="1806819" cy="6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F6288F7-DD22-4412-ABDF-E9AA978756A3}"/>
              </a:ext>
            </a:extLst>
          </p:cNvPr>
          <p:cNvCxnSpPr/>
          <p:nvPr/>
        </p:nvCxnSpPr>
        <p:spPr>
          <a:xfrm flipV="1">
            <a:off x="4233560" y="1102910"/>
            <a:ext cx="0" cy="1432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321AB1-4458-4485-AA98-3F2B8E8C48FA}"/>
              </a:ext>
            </a:extLst>
          </p:cNvPr>
          <p:cNvSpPr txBox="1"/>
          <p:nvPr/>
        </p:nvSpPr>
        <p:spPr>
          <a:xfrm>
            <a:off x="3921217" y="1087431"/>
            <a:ext cx="2391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f</a:t>
            </a:r>
            <a:endParaRPr lang="ko-KR" altLang="en-US" sz="135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AFF274-97FE-402C-B746-223754E0FE83}"/>
              </a:ext>
            </a:extLst>
          </p:cNvPr>
          <p:cNvCxnSpPr>
            <a:stCxn id="12" idx="1"/>
          </p:cNvCxnSpPr>
          <p:nvPr/>
        </p:nvCxnSpPr>
        <p:spPr>
          <a:xfrm flipH="1">
            <a:off x="4501675" y="1862544"/>
            <a:ext cx="5634" cy="56365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3D3590E-884A-402D-8274-AF463A1BF1AB}"/>
              </a:ext>
            </a:extLst>
          </p:cNvPr>
          <p:cNvCxnSpPr/>
          <p:nvPr/>
        </p:nvCxnSpPr>
        <p:spPr>
          <a:xfrm>
            <a:off x="5362178" y="1552467"/>
            <a:ext cx="0" cy="873735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18A163-8B94-4359-995C-F79EB0F50F53}"/>
                  </a:ext>
                </a:extLst>
              </p:cNvPr>
              <p:cNvSpPr txBox="1"/>
              <p:nvPr/>
            </p:nvSpPr>
            <p:spPr>
              <a:xfrm>
                <a:off x="4439030" y="2431132"/>
                <a:ext cx="21730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18A163-8B94-4359-995C-F79EB0F5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030" y="2431132"/>
                <a:ext cx="217303" cy="207749"/>
              </a:xfrm>
              <a:prstGeom prst="rect">
                <a:avLst/>
              </a:prstGeom>
              <a:blipFill>
                <a:blip r:embed="rId5"/>
                <a:stretch>
                  <a:fillRect l="-5556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92AF2A-91A7-43A0-B4AC-03A3ED34064E}"/>
                  </a:ext>
                </a:extLst>
              </p:cNvPr>
              <p:cNvSpPr txBox="1"/>
              <p:nvPr/>
            </p:nvSpPr>
            <p:spPr>
              <a:xfrm>
                <a:off x="5293280" y="2431131"/>
                <a:ext cx="21730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92AF2A-91A7-43A0-B4AC-03A3ED34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80" y="2431131"/>
                <a:ext cx="217303" cy="207749"/>
              </a:xfrm>
              <a:prstGeom prst="rect">
                <a:avLst/>
              </a:prstGeom>
              <a:blipFill>
                <a:blip r:embed="rId5"/>
                <a:stretch>
                  <a:fillRect l="-5556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6E3D0E-0D52-4E45-929B-B70E55313ED0}"/>
                  </a:ext>
                </a:extLst>
              </p:cNvPr>
              <p:cNvSpPr txBox="1"/>
              <p:nvPr/>
            </p:nvSpPr>
            <p:spPr>
              <a:xfrm>
                <a:off x="5410267" y="1447920"/>
                <a:ext cx="36131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9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6E3D0E-0D52-4E45-929B-B70E5531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67" y="1447920"/>
                <a:ext cx="361317" cy="138499"/>
              </a:xfrm>
              <a:prstGeom prst="rect">
                <a:avLst/>
              </a:prstGeom>
              <a:blipFill>
                <a:blip r:embed="rId6"/>
                <a:stretch>
                  <a:fillRect l="-10169" r="-6780" b="-4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14865C-3F20-4AA7-A84A-689D83712FA2}"/>
                  </a:ext>
                </a:extLst>
              </p:cNvPr>
              <p:cNvSpPr txBox="1"/>
              <p:nvPr/>
            </p:nvSpPr>
            <p:spPr>
              <a:xfrm>
                <a:off x="4100435" y="1793295"/>
                <a:ext cx="36131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90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14865C-3F20-4AA7-A84A-689D83712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435" y="1793295"/>
                <a:ext cx="361317" cy="138499"/>
              </a:xfrm>
              <a:prstGeom prst="rect">
                <a:avLst/>
              </a:prstGeom>
              <a:blipFill>
                <a:blip r:embed="rId7"/>
                <a:stretch>
                  <a:fillRect l="-10169" r="-6780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4E4168-C2F7-4606-BAF6-D1C5FA9B131A}"/>
              </a:ext>
            </a:extLst>
          </p:cNvPr>
          <p:cNvCxnSpPr>
            <a:stCxn id="20" idx="3"/>
          </p:cNvCxnSpPr>
          <p:nvPr/>
        </p:nvCxnSpPr>
        <p:spPr>
          <a:xfrm flipV="1">
            <a:off x="4635430" y="2535005"/>
            <a:ext cx="162986" cy="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D34920-8D28-4FB9-AD2B-73D3DC401AD0}"/>
              </a:ext>
            </a:extLst>
          </p:cNvPr>
          <p:cNvCxnSpPr/>
          <p:nvPr/>
        </p:nvCxnSpPr>
        <p:spPr>
          <a:xfrm flipH="1" flipV="1">
            <a:off x="5120516" y="2535005"/>
            <a:ext cx="162986" cy="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3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경사하강법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sz="1200" dirty="0" err="1"/>
              <a:t>경사하강법의</a:t>
            </a:r>
            <a:r>
              <a:rPr lang="ko-KR" altLang="en-US" sz="1200" dirty="0"/>
              <a:t> 문제점</a:t>
            </a:r>
            <a:endParaRPr lang="en-US" altLang="ko-KR" sz="1200" dirty="0"/>
          </a:p>
          <a:p>
            <a:pPr lvl="1"/>
            <a:r>
              <a:rPr lang="ko-KR" altLang="en-US" dirty="0"/>
              <a:t>업데이트를 여러 번 반복하더라도 최소 값에 가까워지지 않을 수 있음</a:t>
            </a:r>
            <a:endParaRPr lang="en-US" altLang="ko-KR" dirty="0"/>
          </a:p>
          <a:p>
            <a:pPr lvl="2"/>
            <a:r>
              <a:rPr lang="ko-KR" altLang="ko-KR" dirty="0">
                <a:latin typeface="Cambria Math" panose="02040503050406030204" pitchFamily="18" charset="0"/>
              </a:rPr>
              <a:t>𝜆</a:t>
            </a:r>
            <a:r>
              <a:rPr lang="ko-KR" altLang="en-US" dirty="0">
                <a:latin typeface="Cambria Math" panose="02040503050406030204" pitchFamily="18" charset="0"/>
              </a:rPr>
              <a:t>값을 키워 학습 속도를 높일 수 있음</a:t>
            </a:r>
            <a:endParaRPr lang="en-US" altLang="ko-KR" dirty="0">
              <a:latin typeface="Cambria Math" panose="02040503050406030204" pitchFamily="18" charset="0"/>
            </a:endParaRPr>
          </a:p>
          <a:p>
            <a:pPr lvl="1"/>
            <a:endParaRPr lang="en-US" altLang="ko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3C19E9-2A8B-44BD-888B-BF3B3333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71" y="2419350"/>
            <a:ext cx="3136058" cy="12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34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경사하강법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sz="1200" dirty="0" err="1"/>
              <a:t>경사하강법의</a:t>
            </a:r>
            <a:r>
              <a:rPr lang="ko-KR" altLang="en-US" sz="1200" dirty="0"/>
              <a:t> 학습 속도를 높이는 방법</a:t>
            </a:r>
            <a:endParaRPr lang="en-US" altLang="ko-KR" sz="1200" dirty="0"/>
          </a:p>
          <a:p>
            <a:pPr lvl="1"/>
            <a:r>
              <a:rPr lang="en-US" altLang="ko-KR" dirty="0"/>
              <a:t>Newton’s Method: </a:t>
            </a:r>
            <a:r>
              <a:rPr lang="ko-KR" altLang="en-US" dirty="0" err="1"/>
              <a:t>이계도함수</a:t>
            </a:r>
            <a:r>
              <a:rPr lang="ko-KR" altLang="en-US" dirty="0"/>
              <a:t> 사용하면 더 빠르게 최소값에 수렴할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하지만 </a:t>
            </a:r>
            <a:r>
              <a:rPr lang="en-US" altLang="ko-KR" dirty="0"/>
              <a:t>Newton’s Method</a:t>
            </a:r>
            <a:r>
              <a:rPr lang="ko-KR" altLang="en-US" dirty="0"/>
              <a:t>도 한계점이 존재</a:t>
            </a:r>
            <a:endParaRPr lang="en-US" altLang="ko-KR" dirty="0"/>
          </a:p>
          <a:p>
            <a:pPr lvl="2"/>
            <a:r>
              <a:rPr lang="ko-KR" altLang="en-US" dirty="0"/>
              <a:t>변곡점에서는 </a:t>
            </a:r>
            <a:r>
              <a:rPr lang="ko-KR" altLang="en-US" dirty="0" err="1"/>
              <a:t>없데이트</a:t>
            </a:r>
            <a:r>
              <a:rPr lang="ko-KR" altLang="en-US" dirty="0"/>
              <a:t> 값이 정의되지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F56F4-A1AA-49DB-8182-7EB5EDD579F5}"/>
                  </a:ext>
                </a:extLst>
              </p:cNvPr>
              <p:cNvSpPr txBox="1"/>
              <p:nvPr/>
            </p:nvSpPr>
            <p:spPr>
              <a:xfrm>
                <a:off x="2700691" y="1352550"/>
                <a:ext cx="1456617" cy="4429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′′(</m:t>
                          </m:r>
                          <m:sSub>
                            <m:sSubPr>
                              <m:ctrlP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F56F4-A1AA-49DB-8182-7EB5EDD5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691" y="1352550"/>
                <a:ext cx="1456617" cy="442942"/>
              </a:xfrm>
              <a:prstGeom prst="rect">
                <a:avLst/>
              </a:prstGeom>
              <a:blipFill>
                <a:blip r:embed="rId3"/>
                <a:stretch>
                  <a:fillRect l="-418" t="-2740" r="-3766" b="-17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55B8706-173B-41EF-91BA-AE9F30213F9C}"/>
                  </a:ext>
                </a:extLst>
              </p:cNvPr>
              <p:cNvSpPr/>
              <p:nvPr/>
            </p:nvSpPr>
            <p:spPr>
              <a:xfrm>
                <a:off x="1272391" y="2500706"/>
                <a:ext cx="73173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050" i="1">
                        <a:latin typeface="Cambria Math" panose="02040503050406030204" pitchFamily="18" charset="0"/>
                      </a:rPr>
                      <m:t>′′(</m:t>
                    </m:r>
                    <m:sSub>
                      <m:sSub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50" dirty="0"/>
                  <a:t>=0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55B8706-173B-41EF-91BA-AE9F30213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91" y="2500706"/>
                <a:ext cx="731739" cy="253916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8EA894BF-0C49-4064-8D41-514C8D78D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793" y="2776966"/>
            <a:ext cx="3314411" cy="19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경사하강법의</a:t>
            </a:r>
            <a:r>
              <a:rPr lang="ko-KR" altLang="en-US" dirty="0"/>
              <a:t>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dirty="0"/>
              <a:t>배치 경사 </a:t>
            </a:r>
            <a:r>
              <a:rPr lang="ko-KR" altLang="en-US" dirty="0" err="1"/>
              <a:t>하강법</a:t>
            </a:r>
            <a:r>
              <a:rPr lang="en-US" altLang="ko-KR" dirty="0"/>
              <a:t>(Batch gradient descent)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미니 배치 경사 </a:t>
            </a:r>
            <a:r>
              <a:rPr lang="ko-KR" altLang="en-US" dirty="0" err="1"/>
              <a:t>하강법</a:t>
            </a:r>
            <a:r>
              <a:rPr lang="en-US" altLang="ko-KR" dirty="0"/>
              <a:t>(Mini-batch gradient descent)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14726E-A05D-4999-9EC4-76BAA0734DC0}"/>
                  </a:ext>
                </a:extLst>
              </p:cNvPr>
              <p:cNvSpPr txBox="1"/>
              <p:nvPr/>
            </p:nvSpPr>
            <p:spPr>
              <a:xfrm>
                <a:off x="1413050" y="1264209"/>
                <a:ext cx="162692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ko-KR" sz="135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l-GR" altLang="ko-K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l-G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14726E-A05D-4999-9EC4-76BAA073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50" y="1264209"/>
                <a:ext cx="1626920" cy="207749"/>
              </a:xfrm>
              <a:prstGeom prst="rect">
                <a:avLst/>
              </a:prstGeom>
              <a:blipFill>
                <a:blip r:embed="rId3"/>
                <a:stretch>
                  <a:fillRect l="-3745" t="-26471" r="-5618" b="-5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C37F15-B37F-4C94-85DB-20C424455917}"/>
                  </a:ext>
                </a:extLst>
              </p:cNvPr>
              <p:cNvSpPr txBox="1"/>
              <p:nvPr/>
            </p:nvSpPr>
            <p:spPr>
              <a:xfrm>
                <a:off x="1413051" y="1863754"/>
                <a:ext cx="2302425" cy="22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ko-KR" sz="135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l-GR" altLang="ko-K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l-G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sz="1350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ko-KR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C37F15-B37F-4C94-85DB-20C424455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51" y="1863754"/>
                <a:ext cx="2302425" cy="221920"/>
              </a:xfrm>
              <a:prstGeom prst="rect">
                <a:avLst/>
              </a:prstGeom>
              <a:blipFill>
                <a:blip r:embed="rId4"/>
                <a:stretch>
                  <a:fillRect l="-2653" t="-19444" r="-397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00EA22-2252-4C12-8E41-733D7D14E510}"/>
                  </a:ext>
                </a:extLst>
              </p:cNvPr>
              <p:cNvSpPr txBox="1"/>
              <p:nvPr/>
            </p:nvSpPr>
            <p:spPr>
              <a:xfrm>
                <a:off x="1369089" y="2634027"/>
                <a:ext cx="2818720" cy="22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ko-KR" sz="135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l-GR" altLang="ko-K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ko-KR" altLang="el-GR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sz="135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350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altLang="ko-KR" sz="1350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ko-KR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ko-KR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00EA22-2252-4C12-8E41-733D7D14E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89" y="2634027"/>
                <a:ext cx="2818720" cy="221920"/>
              </a:xfrm>
              <a:prstGeom prst="rect">
                <a:avLst/>
              </a:prstGeom>
              <a:blipFill>
                <a:blip r:embed="rId5"/>
                <a:stretch>
                  <a:fillRect l="-2165" t="-19444" r="-3030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2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경사하강법의</a:t>
            </a:r>
            <a:r>
              <a:rPr lang="ko-KR" altLang="en-US" dirty="0"/>
              <a:t>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descent, SGD)</a:t>
            </a:r>
          </a:p>
          <a:p>
            <a:pPr lvl="1"/>
            <a:r>
              <a:rPr lang="ko-KR" altLang="en-US" dirty="0"/>
              <a:t>미니 배치를 활용하여 가중치 업데이트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822422-8739-4195-8C5C-97616B2EE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2" y="2020600"/>
            <a:ext cx="4220915" cy="22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49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en-US" altLang="ko-KR" dirty="0"/>
              <a:t>Momentum vs. Adaptive</a:t>
            </a:r>
          </a:p>
          <a:p>
            <a:pPr lvl="1"/>
            <a:r>
              <a:rPr lang="en-US" altLang="ko-KR" dirty="0"/>
              <a:t>Momentum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Adaptive</a:t>
            </a:r>
          </a:p>
          <a:p>
            <a:pPr lvl="2"/>
            <a:r>
              <a:rPr lang="en-US" altLang="ko-KR" dirty="0"/>
              <a:t>Large step size for the variables with small change so far</a:t>
            </a:r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5C776-AAEC-4097-8323-B2F3D84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899" y="1352550"/>
            <a:ext cx="1443038" cy="528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C40E89-1AC6-4D7C-9B17-EEC72F6A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949583"/>
            <a:ext cx="3228975" cy="292894"/>
          </a:xfrm>
          <a:prstGeom prst="rect">
            <a:avLst/>
          </a:prstGeom>
        </p:spPr>
      </p:pic>
      <p:pic>
        <p:nvPicPr>
          <p:cNvPr id="9" name="Picture 4" descr="http://i.imgur.com/pD0hWu5.gif?1">
            <a:extLst>
              <a:ext uri="{FF2B5EF4-FFF2-40B4-BE49-F238E27FC236}">
                <a16:creationId xmlns:a16="http://schemas.microsoft.com/office/drawing/2014/main" id="{2F3376DF-8198-420F-BC02-598CD0CFF2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48" y="1077535"/>
            <a:ext cx="2076104" cy="16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AB9294-232D-45E2-8BFF-A32F1AE2B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00016"/>
            <a:ext cx="1810669" cy="162777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1C01FF1-74B9-4C51-9218-0ABABFF4691B}"/>
              </a:ext>
            </a:extLst>
          </p:cNvPr>
          <p:cNvGrpSpPr/>
          <p:nvPr/>
        </p:nvGrpSpPr>
        <p:grpSpPr>
          <a:xfrm>
            <a:off x="3065687" y="3000190"/>
            <a:ext cx="3601834" cy="1852109"/>
            <a:chOff x="3065687" y="3000190"/>
            <a:chExt cx="3601834" cy="18521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CFD9E1-B306-45CD-A265-E5BE3DAD0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5687" y="3000190"/>
              <a:ext cx="3601834" cy="181823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611210-AB56-4E89-B0AB-13AA91C7441D}"/>
                </a:ext>
              </a:extLst>
            </p:cNvPr>
            <p:cNvSpPr/>
            <p:nvPr/>
          </p:nvSpPr>
          <p:spPr>
            <a:xfrm>
              <a:off x="5105400" y="4667633"/>
              <a:ext cx="1273105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https://seamless.tistory.com/38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690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상황에 맞게 </a:t>
            </a:r>
            <a:r>
              <a:rPr lang="ko-KR" altLang="en-US" dirty="0" err="1"/>
              <a:t>옵티마이저를</a:t>
            </a:r>
            <a:r>
              <a:rPr lang="ko-KR" altLang="en-US" dirty="0"/>
              <a:t> 선택해서 사용할 수 있음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en-US" altLang="ko-KR" dirty="0"/>
              <a:t>Adam</a:t>
            </a:r>
            <a:r>
              <a:rPr lang="ko-KR" altLang="en-US" dirty="0"/>
              <a:t>을 많이 사용함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A2341A-A6BD-43E7-91B8-FBB517C6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05" y="1504521"/>
            <a:ext cx="3782790" cy="30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발전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E2563-DC3A-4675-9D0D-1F23BD6F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50" dirty="0"/>
              <a:t>단순 수식으로 프로그래밍 하기 어려운 문제들</a:t>
            </a:r>
            <a:endParaRPr lang="en-US" altLang="ko-KR" sz="1050" dirty="0"/>
          </a:p>
          <a:p>
            <a:pPr lvl="1"/>
            <a:r>
              <a:rPr lang="ko-KR" altLang="en-US" sz="900" dirty="0"/>
              <a:t>자동화 시스템 </a:t>
            </a:r>
            <a:r>
              <a:rPr lang="en-US" altLang="ko-KR" sz="900" dirty="0"/>
              <a:t>vs </a:t>
            </a:r>
            <a:r>
              <a:rPr lang="ko-KR" altLang="en-US" sz="900" dirty="0"/>
              <a:t>의사 결정 지원 시스템</a:t>
            </a:r>
            <a:r>
              <a:rPr lang="en-US" altLang="ko-KR" sz="900" dirty="0"/>
              <a:t>(DSS)</a:t>
            </a:r>
          </a:p>
          <a:p>
            <a:pPr lvl="1"/>
            <a:r>
              <a:rPr lang="ko-KR" altLang="en-US" sz="900" dirty="0"/>
              <a:t>기존보다 훨씬 복잡하고 어려운 문제들이 생겨남</a:t>
            </a:r>
            <a:endParaRPr lang="en-US" altLang="ko-KR" sz="900" dirty="0"/>
          </a:p>
          <a:p>
            <a:pPr marL="685800" lvl="2" indent="0">
              <a:buNone/>
            </a:pPr>
            <a:r>
              <a:rPr lang="en-US" altLang="ko-KR" sz="750" dirty="0"/>
              <a:t>Ex. </a:t>
            </a:r>
            <a:r>
              <a:rPr lang="ko-KR" altLang="en-US" sz="750" dirty="0"/>
              <a:t>자연어 인식 </a:t>
            </a:r>
            <a:r>
              <a:rPr lang="en-US" altLang="ko-KR" sz="750" dirty="0"/>
              <a:t>/ </a:t>
            </a:r>
            <a:r>
              <a:rPr lang="ko-KR" altLang="en-US" sz="750" dirty="0"/>
              <a:t>이미지 인식 등</a:t>
            </a:r>
            <a:endParaRPr lang="en-US" altLang="ko-KR" sz="750" dirty="0"/>
          </a:p>
          <a:p>
            <a:endParaRPr lang="en-US" altLang="ko-KR" dirty="0"/>
          </a:p>
          <a:p>
            <a:r>
              <a:rPr lang="ko-KR" altLang="en-US" dirty="0"/>
              <a:t>높아진 컴퓨터 성능</a:t>
            </a:r>
            <a:endParaRPr lang="en-US" altLang="ko-KR" dirty="0"/>
          </a:p>
          <a:p>
            <a:pPr lvl="1"/>
            <a:r>
              <a:rPr lang="ko-KR" altLang="en-US" dirty="0"/>
              <a:t>많은 양의 데이터</a:t>
            </a:r>
            <a:r>
              <a:rPr lang="en-US" altLang="ko-KR" dirty="0"/>
              <a:t>(</a:t>
            </a:r>
            <a:r>
              <a:rPr lang="ko-KR" altLang="en-US" dirty="0"/>
              <a:t>빅데이터</a:t>
            </a:r>
            <a:r>
              <a:rPr lang="en-US" altLang="ko-KR" dirty="0"/>
              <a:t>) </a:t>
            </a:r>
            <a:r>
              <a:rPr lang="ko-KR" altLang="en-US" dirty="0"/>
              <a:t>처리할 수 있는 성능이 </a:t>
            </a:r>
            <a:r>
              <a:rPr lang="ko-KR" altLang="en-US" dirty="0" err="1"/>
              <a:t>갖춰짐</a:t>
            </a:r>
            <a:endParaRPr lang="en-US" altLang="ko-KR" dirty="0"/>
          </a:p>
          <a:p>
            <a:pPr lvl="1"/>
            <a:r>
              <a:rPr lang="ko-KR" altLang="en-US" dirty="0"/>
              <a:t>모바일 및 </a:t>
            </a:r>
            <a:r>
              <a:rPr lang="en-US" altLang="ko-KR" dirty="0"/>
              <a:t>SNS</a:t>
            </a:r>
            <a:r>
              <a:rPr lang="ko-KR" altLang="en-US" dirty="0"/>
              <a:t>를 통해 실시간으로 데이터 수집 및 처리가 가능해짐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비즈니스 가치를 높이기 위한 딥러닝의 적용 가능성</a:t>
            </a:r>
            <a:endParaRPr lang="en-US" altLang="ko-KR" dirty="0"/>
          </a:p>
          <a:p>
            <a:pPr lvl="1"/>
            <a:r>
              <a:rPr lang="en-US" altLang="ko-KR" dirty="0" err="1"/>
              <a:t>Ux</a:t>
            </a:r>
            <a:endParaRPr lang="en-US" altLang="ko-KR" dirty="0"/>
          </a:p>
          <a:p>
            <a:pPr lvl="1"/>
            <a:r>
              <a:rPr lang="ko-KR" altLang="en-US" dirty="0"/>
              <a:t>광고</a:t>
            </a:r>
            <a:endParaRPr lang="en-US" altLang="ko-KR" dirty="0"/>
          </a:p>
          <a:p>
            <a:pPr lvl="1"/>
            <a:r>
              <a:rPr lang="ko-KR" altLang="en-US" dirty="0"/>
              <a:t>추천 알고리즘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728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발전사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E2563-DC3A-4675-9D0D-1F23BD6F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1986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/>
              <a:t>역전파 알고리즘 등장 </a:t>
            </a:r>
            <a:r>
              <a:rPr lang="en-US" altLang="ko-KR" dirty="0"/>
              <a:t>(</a:t>
            </a:r>
            <a:r>
              <a:rPr lang="ko-KR" altLang="en-US" dirty="0"/>
              <a:t>딥러닝의 학습이 가능해짐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2004</a:t>
            </a:r>
            <a:r>
              <a:rPr lang="ko-KR" altLang="en-US" dirty="0"/>
              <a:t>년</a:t>
            </a:r>
            <a:r>
              <a:rPr lang="en-US" altLang="ko-KR" dirty="0"/>
              <a:t>: DARPA Grand Challenge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통한 무인 자동차 기술 경쟁</a:t>
            </a:r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/>
              <a:t>심층 신경망 등장</a:t>
            </a:r>
            <a:r>
              <a:rPr lang="en-US" altLang="ko-KR" dirty="0"/>
              <a:t>(by Hinton)</a:t>
            </a:r>
          </a:p>
          <a:p>
            <a:r>
              <a:rPr lang="en-US" altLang="ko-KR" dirty="0"/>
              <a:t>2010</a:t>
            </a:r>
            <a:r>
              <a:rPr lang="ko-KR" altLang="en-US" dirty="0"/>
              <a:t>년</a:t>
            </a:r>
            <a:r>
              <a:rPr lang="en-US" altLang="ko-KR" dirty="0"/>
              <a:t>: Turing award in learning theory (Valiant)</a:t>
            </a:r>
          </a:p>
          <a:p>
            <a:pPr lvl="1"/>
            <a:r>
              <a:rPr lang="en-US" altLang="ko-KR" dirty="0"/>
              <a:t>Probably approximately correct: Nature’s Algorithms for learning and prospering in a Complex World</a:t>
            </a:r>
          </a:p>
          <a:p>
            <a:r>
              <a:rPr lang="en-US" altLang="ko-KR" dirty="0"/>
              <a:t>2011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/>
              <a:t>베이지안 네트워크</a:t>
            </a:r>
            <a:r>
              <a:rPr lang="en-US" altLang="ko-KR" dirty="0"/>
              <a:t>(Bayesian networks)</a:t>
            </a:r>
          </a:p>
          <a:p>
            <a:r>
              <a:rPr lang="en-US" altLang="ko-KR" dirty="0"/>
              <a:t>2012</a:t>
            </a:r>
            <a:r>
              <a:rPr lang="ko-KR" altLang="en-US" dirty="0"/>
              <a:t>년</a:t>
            </a:r>
            <a:r>
              <a:rPr lang="en-US" altLang="ko-KR" dirty="0"/>
              <a:t>: DNN research(Hinton and Google)</a:t>
            </a:r>
          </a:p>
          <a:p>
            <a:r>
              <a:rPr lang="en-US" altLang="ko-KR" dirty="0"/>
              <a:t>2013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 err="1"/>
              <a:t>머신러닝을</a:t>
            </a:r>
            <a:r>
              <a:rPr lang="ko-KR" altLang="en-US" dirty="0"/>
              <a:t> 위한 </a:t>
            </a:r>
            <a:r>
              <a:rPr lang="en-US" altLang="ko-KR" dirty="0"/>
              <a:t>Quantum AI Lab(Google)</a:t>
            </a:r>
          </a:p>
          <a:p>
            <a:r>
              <a:rPr lang="en-US" altLang="ko-KR" dirty="0"/>
              <a:t>2013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/>
              <a:t>상업적 머신러닝 연구를 위한 </a:t>
            </a:r>
            <a:r>
              <a:rPr lang="en-US" altLang="ko-KR" dirty="0"/>
              <a:t>AI Labs(Facebook)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871537" lvl="2" indent="-228600">
              <a:buFont typeface="+mj-lt"/>
              <a:buAutoNum type="arabicPeriod"/>
            </a:pPr>
            <a:endParaRPr lang="en-US" altLang="ko-KR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CB58F7E-BC93-43D6-B12B-E037EEB6BB58}"/>
              </a:ext>
            </a:extLst>
          </p:cNvPr>
          <p:cNvSpPr/>
          <p:nvPr/>
        </p:nvSpPr>
        <p:spPr bwMode="auto">
          <a:xfrm>
            <a:off x="728700" y="3651870"/>
            <a:ext cx="594066" cy="5940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87E4B-0788-4876-B848-63AFF660A78D}"/>
              </a:ext>
            </a:extLst>
          </p:cNvPr>
          <p:cNvSpPr txBox="1"/>
          <p:nvPr/>
        </p:nvSpPr>
        <p:spPr>
          <a:xfrm>
            <a:off x="661932" y="3845028"/>
            <a:ext cx="7970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MD이솝체" pitchFamily="18" charset="-127"/>
                <a:ea typeface="MD이솝체" pitchFamily="18" charset="-127"/>
              </a:rPr>
              <a:t>Perceptron</a:t>
            </a:r>
            <a:endParaRPr lang="ko-KR" altLang="en-US" sz="900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1BCF33-5BED-4330-BA82-47A450524CCE}"/>
              </a:ext>
            </a:extLst>
          </p:cNvPr>
          <p:cNvSpPr/>
          <p:nvPr/>
        </p:nvSpPr>
        <p:spPr bwMode="auto">
          <a:xfrm>
            <a:off x="1754814" y="3651870"/>
            <a:ext cx="594066" cy="5940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B8244-8FDA-4762-B6FD-AE9D1EE1BEA2}"/>
              </a:ext>
            </a:extLst>
          </p:cNvPr>
          <p:cNvSpPr txBox="1"/>
          <p:nvPr/>
        </p:nvSpPr>
        <p:spPr>
          <a:xfrm>
            <a:off x="1688045" y="377577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MD이솝체" pitchFamily="18" charset="-127"/>
                <a:ea typeface="MD이솝체" pitchFamily="18" charset="-127"/>
              </a:rPr>
              <a:t>Multi-layer</a:t>
            </a:r>
          </a:p>
          <a:p>
            <a:r>
              <a:rPr lang="en-US" altLang="ko-KR" sz="900" dirty="0">
                <a:latin typeface="MD이솝체" pitchFamily="18" charset="-127"/>
                <a:ea typeface="MD이솝체" pitchFamily="18" charset="-127"/>
              </a:rPr>
              <a:t>Perceptron</a:t>
            </a:r>
            <a:endParaRPr lang="ko-KR" altLang="en-US" sz="900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BAAC67-A346-4FBA-8D3F-11417ED18D09}"/>
              </a:ext>
            </a:extLst>
          </p:cNvPr>
          <p:cNvSpPr/>
          <p:nvPr/>
        </p:nvSpPr>
        <p:spPr bwMode="auto">
          <a:xfrm>
            <a:off x="2834934" y="3671804"/>
            <a:ext cx="594066" cy="5940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4E277-C801-44A9-AD2F-3FD470A384CB}"/>
              </a:ext>
            </a:extLst>
          </p:cNvPr>
          <p:cNvSpPr txBox="1"/>
          <p:nvPr/>
        </p:nvSpPr>
        <p:spPr>
          <a:xfrm>
            <a:off x="2843175" y="37957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latin typeface="MD이솝체" pitchFamily="18" charset="-127"/>
                <a:ea typeface="MD이솝체" pitchFamily="18" charset="-127"/>
              </a:rPr>
              <a:t>Boltzman</a:t>
            </a:r>
            <a:endParaRPr lang="en-US" altLang="ko-KR" sz="900" dirty="0">
              <a:latin typeface="MD이솝체" pitchFamily="18" charset="-127"/>
              <a:ea typeface="MD이솝체" pitchFamily="18" charset="-127"/>
            </a:endParaRPr>
          </a:p>
          <a:p>
            <a:r>
              <a:rPr lang="en-US" altLang="ko-KR" sz="900" dirty="0">
                <a:latin typeface="MD이솝체" pitchFamily="18" charset="-127"/>
                <a:ea typeface="MD이솝체" pitchFamily="18" charset="-127"/>
              </a:rPr>
              <a:t>Machine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E973975-9A37-4087-8005-A5B1E42A0F06}"/>
              </a:ext>
            </a:extLst>
          </p:cNvPr>
          <p:cNvSpPr/>
          <p:nvPr/>
        </p:nvSpPr>
        <p:spPr bwMode="auto">
          <a:xfrm>
            <a:off x="3906813" y="3651870"/>
            <a:ext cx="594066" cy="5940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ACE6B-D467-46CC-8532-74ADFCF02306}"/>
              </a:ext>
            </a:extLst>
          </p:cNvPr>
          <p:cNvSpPr txBox="1"/>
          <p:nvPr/>
        </p:nvSpPr>
        <p:spPr>
          <a:xfrm>
            <a:off x="3904963" y="378417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MD이솝체" pitchFamily="18" charset="-127"/>
                <a:ea typeface="MD이솝체" pitchFamily="18" charset="-127"/>
              </a:rPr>
              <a:t>Deep </a:t>
            </a:r>
          </a:p>
          <a:p>
            <a:pPr algn="ctr"/>
            <a:r>
              <a:rPr lang="en-US" altLang="ko-KR" sz="900" dirty="0">
                <a:latin typeface="MD이솝체" pitchFamily="18" charset="-127"/>
                <a:ea typeface="MD이솝체" pitchFamily="18" charset="-127"/>
              </a:rPr>
              <a:t>Learning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2992FB-8816-437B-B1D5-C7F0211718C9}"/>
              </a:ext>
            </a:extLst>
          </p:cNvPr>
          <p:cNvCxnSpPr>
            <a:stCxn id="7" idx="3"/>
            <a:endCxn id="9" idx="1"/>
          </p:cNvCxnSpPr>
          <p:nvPr/>
        </p:nvCxnSpPr>
        <p:spPr bwMode="auto">
          <a:xfrm flipV="1">
            <a:off x="1389534" y="3948903"/>
            <a:ext cx="298511" cy="1"/>
          </a:xfrm>
          <a:prstGeom prst="straightConnector1">
            <a:avLst/>
          </a:prstGeom>
          <a:solidFill>
            <a:schemeClr val="accent1"/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E895A1-0671-46EE-B68A-90A2CFA04DF8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2415648" y="3948902"/>
            <a:ext cx="419287" cy="1"/>
          </a:xfrm>
          <a:prstGeom prst="straightConnector1">
            <a:avLst/>
          </a:prstGeom>
          <a:solidFill>
            <a:schemeClr val="accent1"/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C9CCA5-23AC-497D-8DCF-FDE806B02421}"/>
              </a:ext>
            </a:extLst>
          </p:cNvPr>
          <p:cNvCxnSpPr>
            <a:stCxn id="10" idx="6"/>
            <a:endCxn id="13" idx="1"/>
          </p:cNvCxnSpPr>
          <p:nvPr/>
        </p:nvCxnSpPr>
        <p:spPr bwMode="auto">
          <a:xfrm>
            <a:off x="3429000" y="3968837"/>
            <a:ext cx="475963" cy="0"/>
          </a:xfrm>
          <a:prstGeom prst="straightConnector1">
            <a:avLst/>
          </a:prstGeom>
          <a:solidFill>
            <a:schemeClr val="accent1"/>
          </a:solidFill>
          <a:ln w="7938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2050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인공신경망의 종류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9D3716-98F6-4554-9EB0-3399BA7F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89" y="993019"/>
            <a:ext cx="4284222" cy="35393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653BD5-643C-4BA5-BA27-5BD2F8B88B7E}"/>
              </a:ext>
            </a:extLst>
          </p:cNvPr>
          <p:cNvSpPr/>
          <p:nvPr/>
        </p:nvSpPr>
        <p:spPr>
          <a:xfrm>
            <a:off x="2940263" y="4459970"/>
            <a:ext cx="263084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/>
              <a:t>Source: https://www.asimovinstitute.org/neural-network-zoo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1303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인공신경망의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29C48-C725-44B3-9732-E0480B93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01" y="905637"/>
            <a:ext cx="4131822" cy="3580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16FCEF-6F1F-4848-A1E5-8760ECF43490}"/>
              </a:ext>
            </a:extLst>
          </p:cNvPr>
          <p:cNvSpPr/>
          <p:nvPr/>
        </p:nvSpPr>
        <p:spPr>
          <a:xfrm>
            <a:off x="2971800" y="4386521"/>
            <a:ext cx="3429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/>
              <a:t>Source: https://www.asimovinstitute.org/neural-network-zoo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154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딥러닝이란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en-US" altLang="ko-KR" dirty="0"/>
              <a:t>ANN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DNN</a:t>
            </a:r>
          </a:p>
          <a:p>
            <a:pPr marL="871537" lvl="2" indent="-228600">
              <a:buFont typeface="+mj-lt"/>
              <a:buAutoNum type="arabicPeriod"/>
            </a:pP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62C66E-F6B9-413F-B757-C78A5646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2053006" cy="13580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45A25C-C89B-4CE8-9B75-160DE370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67229"/>
            <a:ext cx="6180562" cy="14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학습 시 고려 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err="1"/>
              <a:t>언더피팅</a:t>
            </a:r>
            <a:r>
              <a:rPr lang="en-US" altLang="ko-KR" dirty="0"/>
              <a:t>(Underfitting)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 err="1"/>
              <a:t>오버피팅</a:t>
            </a:r>
            <a:r>
              <a:rPr lang="en-US" altLang="ko-KR" dirty="0"/>
              <a:t>(Overfitting)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기울기 소실</a:t>
            </a:r>
            <a:r>
              <a:rPr lang="en-US" altLang="ko-KR" dirty="0"/>
              <a:t>(Gradient Vanishing)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느린 학습 속도</a:t>
            </a:r>
            <a:r>
              <a:rPr lang="en-US" altLang="ko-KR" dirty="0"/>
              <a:t>(Slow learning)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871537" lvl="2" indent="-228600">
              <a:buFont typeface="+mj-lt"/>
              <a:buAutoNum type="arabicPeriod"/>
            </a:pP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72332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5C866-1C3A-4141-B199-840A7AB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언더피팅</a:t>
            </a:r>
            <a:r>
              <a:rPr lang="en-US" altLang="ko-KR" dirty="0"/>
              <a:t>(Underfitting)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A8298B1-B80E-40D6-90D4-01C1AEB0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dirty="0"/>
              <a:t>지도 학습 딥러닝 모델의 목표</a:t>
            </a:r>
            <a:endParaRPr lang="en-US" altLang="ko-KR" dirty="0"/>
          </a:p>
          <a:p>
            <a:pPr lvl="1"/>
            <a:r>
              <a:rPr lang="ko-KR" altLang="en-US" sz="1100" dirty="0"/>
              <a:t>주어진 데이터를 이용하여 데이터를 잘 설명하는 모델을 만들고</a:t>
            </a:r>
            <a:r>
              <a:rPr lang="en-US" altLang="ko-KR" sz="1100" dirty="0"/>
              <a:t>, </a:t>
            </a:r>
            <a:r>
              <a:rPr lang="ko-KR" altLang="en-US" sz="1100" dirty="0"/>
              <a:t>만들어진 모델을 이용하여 학습하지 않은 데이터에 대해서도 예측력이 우수한 모델을 만드는 것이 목표임</a:t>
            </a:r>
            <a:endParaRPr lang="en-US" altLang="ko-KR" sz="1100" dirty="0"/>
          </a:p>
          <a:p>
            <a:endParaRPr lang="en-US" altLang="ko-KR" dirty="0"/>
          </a:p>
          <a:p>
            <a:r>
              <a:rPr lang="ko-KR" altLang="en-US" dirty="0"/>
              <a:t>이를 위해 우리는 예측 값과 실제 값의 오차를 줄이는 방식으로 모델을 학습 시킴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언더피팅</a:t>
            </a:r>
            <a:r>
              <a:rPr lang="en-US" altLang="ko-KR" dirty="0"/>
              <a:t>(Underfitting)</a:t>
            </a:r>
          </a:p>
          <a:p>
            <a:pPr lvl="1"/>
            <a:r>
              <a:rPr lang="ko-KR" altLang="en-US" dirty="0"/>
              <a:t>딥러닝 학습에 사용한 신경망 구조가 너무 단순하여 </a:t>
            </a:r>
            <a:r>
              <a:rPr lang="en-US" altLang="ko-KR" dirty="0"/>
              <a:t>Test </a:t>
            </a:r>
            <a:r>
              <a:rPr lang="ko-KR" altLang="en-US" dirty="0"/>
              <a:t>데이터 뿐만 아니라</a:t>
            </a:r>
            <a:r>
              <a:rPr lang="en-US" altLang="ko-KR" dirty="0"/>
              <a:t>, Training    </a:t>
            </a:r>
            <a:r>
              <a:rPr lang="ko-KR" altLang="en-US" dirty="0"/>
              <a:t>데이터도 제대로 설명하지 못하는 현상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871537" lvl="2" indent="-228600"/>
            <a:endParaRPr lang="en-US" altLang="ko-KR" sz="105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7CAB2C-4F3E-4F49-BE06-71A92CBAEDD5}"/>
              </a:ext>
            </a:extLst>
          </p:cNvPr>
          <p:cNvGrpSpPr/>
          <p:nvPr/>
        </p:nvGrpSpPr>
        <p:grpSpPr>
          <a:xfrm>
            <a:off x="2971800" y="2771035"/>
            <a:ext cx="3318541" cy="2080283"/>
            <a:chOff x="1809750" y="2825122"/>
            <a:chExt cx="3318541" cy="20802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AB87A66-B7CD-4C7D-9D6D-7B778B05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750" y="2825122"/>
              <a:ext cx="3238500" cy="19240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914A4C-1DDB-4C42-915D-BD1465D584A3}"/>
                </a:ext>
              </a:extLst>
            </p:cNvPr>
            <p:cNvSpPr/>
            <p:nvPr/>
          </p:nvSpPr>
          <p:spPr>
            <a:xfrm>
              <a:off x="3821523" y="4705350"/>
              <a:ext cx="130676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/>
                <a:t>https://wikidocs.net/153454</a:t>
              </a:r>
              <a:endParaRPr lang="ko-KR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7051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23282</TotalTime>
  <Words>1030</Words>
  <Application>Microsoft Office PowerPoint</Application>
  <PresentationFormat>사용자 지정</PresentationFormat>
  <Paragraphs>242</Paragraphs>
  <Slides>26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KoPubWorld바탕체 Medium</vt:lpstr>
      <vt:lpstr>MD이솝체</vt:lpstr>
      <vt:lpstr>맑은 고딕</vt:lpstr>
      <vt:lpstr>Arial</vt:lpstr>
      <vt:lpstr>Calibri Light</vt:lpstr>
      <vt:lpstr>Cambria Math</vt:lpstr>
      <vt:lpstr>Office 테마</vt:lpstr>
      <vt:lpstr>딥러닝 개론</vt:lpstr>
      <vt:lpstr>인공신경망의 적용</vt:lpstr>
      <vt:lpstr>딥러닝 발전 배경</vt:lpstr>
      <vt:lpstr>딥러닝 발전사</vt:lpstr>
      <vt:lpstr>인공신경망의 종류</vt:lpstr>
      <vt:lpstr>인공신경망의 종류</vt:lpstr>
      <vt:lpstr>딥러닝이란 무엇인가?</vt:lpstr>
      <vt:lpstr>딥러닝 학습 시 고려 사항</vt:lpstr>
      <vt:lpstr>언더피팅(Underfitting)</vt:lpstr>
      <vt:lpstr>오버피팅(Overfitting)</vt:lpstr>
      <vt:lpstr>언더피팅 vs 오버피팅</vt:lpstr>
      <vt:lpstr>언더피팅 / 오버피팅 해결</vt:lpstr>
      <vt:lpstr>정규화(Regularization)</vt:lpstr>
      <vt:lpstr>기울기 소실(Gradient Vanishing)</vt:lpstr>
      <vt:lpstr>기울기 소실(Gradient Vanishing)</vt:lpstr>
      <vt:lpstr>기울기 소실(Gradient Vanishing)</vt:lpstr>
      <vt:lpstr>기울기 소실(Gradient Vanishing)</vt:lpstr>
      <vt:lpstr>다양한 ReLU 계열 활성화 함수</vt:lpstr>
      <vt:lpstr>느린 학습 속도(Slow learning)</vt:lpstr>
      <vt:lpstr>경사하강법</vt:lpstr>
      <vt:lpstr>경사하강법</vt:lpstr>
      <vt:lpstr>경사하강법</vt:lpstr>
      <vt:lpstr>경사하강법의 종류</vt:lpstr>
      <vt:lpstr>경사하강법의 종류</vt:lpstr>
      <vt:lpstr>옵티마이저(Optimizer)</vt:lpstr>
      <vt:lpstr>옵티마이저(Optimizer)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852</cp:revision>
  <dcterms:created xsi:type="dcterms:W3CDTF">2016-10-05T02:16:34Z</dcterms:created>
  <dcterms:modified xsi:type="dcterms:W3CDTF">2022-11-09T07:20:23Z</dcterms:modified>
</cp:coreProperties>
</file>